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82" r:id="rId3"/>
    <p:sldId id="376" r:id="rId4"/>
    <p:sldId id="377" r:id="rId5"/>
    <p:sldId id="378" r:id="rId6"/>
    <p:sldId id="258" r:id="rId7"/>
    <p:sldId id="384" r:id="rId8"/>
    <p:sldId id="381" r:id="rId9"/>
    <p:sldId id="375" r:id="rId10"/>
    <p:sldId id="393" r:id="rId11"/>
    <p:sldId id="374" r:id="rId12"/>
    <p:sldId id="373" r:id="rId13"/>
    <p:sldId id="391" r:id="rId14"/>
    <p:sldId id="394" r:id="rId15"/>
    <p:sldId id="396" r:id="rId16"/>
    <p:sldId id="392" r:id="rId17"/>
    <p:sldId id="328" r:id="rId18"/>
    <p:sldId id="289" r:id="rId19"/>
    <p:sldId id="397" r:id="rId20"/>
    <p:sldId id="386" r:id="rId21"/>
    <p:sldId id="266" r:id="rId22"/>
    <p:sldId id="371" r:id="rId23"/>
    <p:sldId id="370" r:id="rId24"/>
    <p:sldId id="310" r:id="rId25"/>
    <p:sldId id="405" r:id="rId26"/>
    <p:sldId id="380" r:id="rId27"/>
    <p:sldId id="379" r:id="rId28"/>
    <p:sldId id="390" r:id="rId29"/>
    <p:sldId id="383" r:id="rId30"/>
    <p:sldId id="401" r:id="rId31"/>
    <p:sldId id="403" r:id="rId32"/>
    <p:sldId id="402" r:id="rId33"/>
    <p:sldId id="404" r:id="rId34"/>
    <p:sldId id="398" r:id="rId35"/>
    <p:sldId id="399" r:id="rId36"/>
    <p:sldId id="400" r:id="rId37"/>
    <p:sldId id="406" r:id="rId38"/>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6160" autoAdjust="0"/>
  </p:normalViewPr>
  <p:slideViewPr>
    <p:cSldViewPr>
      <p:cViewPr>
        <p:scale>
          <a:sx n="80" d="100"/>
          <a:sy n="80" d="100"/>
        </p:scale>
        <p:origin x="-99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4/15/2018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for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by WordPress from </a:t>
            </a:r>
            <a:r>
              <a:rPr lang="en-US" sz="1400" dirty="0" smtClean="0"/>
              <a:t>54,000+ available Plugins.</a:t>
            </a:r>
            <a:r>
              <a:rPr lang="en-US" sz="1400" baseline="0" dirty="0" smtClean="0"/>
              <a:t> These plugins provide the functionalities in WordPress, and most of these free plugins are NOT one-size-fits-all using built-in DB tables (non-customizable) 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may be too risky for SGW to implement this solution.  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some improvements that include updating the app’s PHP to 7.2 for security maintenance.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600"/>
              </a:spcAft>
            </a:pPr>
            <a:r>
              <a:rPr lang="en-US" dirty="0" smtClean="0"/>
              <a:t>October 29, 2017 – unsuccessful attempt</a:t>
            </a:r>
          </a:p>
          <a:p>
            <a:pPr marL="628650" marR="0" lvl="1" indent="-17145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dirty="0" smtClean="0"/>
              <a:t>Attempted to upload malicious</a:t>
            </a:r>
            <a:r>
              <a:rPr lang="en-US" baseline="0" dirty="0" smtClean="0"/>
              <a:t> files</a:t>
            </a:r>
            <a:endParaRPr lang="en-US" dirty="0" smtClean="0"/>
          </a:p>
          <a:p>
            <a:pPr marL="628650" lvl="1" indent="-171450">
              <a:spcBef>
                <a:spcPts val="0"/>
              </a:spcBef>
              <a:spcAft>
                <a:spcPts val="600"/>
              </a:spcAft>
              <a:buFont typeface="Calibri" panose="020F0502020204030204" pitchFamily="34" charset="0"/>
              <a:buChar char="―"/>
            </a:pPr>
            <a:r>
              <a:rPr lang="en-US" dirty="0" smtClean="0"/>
              <a:t>Also attempted to access WP login accounts</a:t>
            </a:r>
          </a:p>
          <a:p>
            <a:pPr marL="628650" lvl="1" indent="-171450">
              <a:spcBef>
                <a:spcPts val="0"/>
              </a:spcBef>
              <a:spcAft>
                <a:spcPts val="600"/>
              </a:spcAft>
              <a:buFont typeface="Calibri" panose="020F0502020204030204" pitchFamily="34" charset="0"/>
              <a:buChar char="―"/>
            </a:pPr>
            <a:r>
              <a:rPr lang="en-US" dirty="0" smtClean="0"/>
              <a:t>Ukraine and Netherlands</a:t>
            </a:r>
          </a:p>
          <a:p>
            <a:pPr marL="628650" lvl="1" indent="-171450">
              <a:spcBef>
                <a:spcPts val="0"/>
              </a:spcBef>
              <a:spcAft>
                <a:spcPts val="600"/>
              </a:spcAft>
              <a:buFont typeface="Calibri" panose="020F0502020204030204" pitchFamily="34" charset="0"/>
              <a:buChar char="―"/>
            </a:pPr>
            <a:r>
              <a:rPr lang="en-US" dirty="0" smtClean="0"/>
              <a:t>Site</a:t>
            </a:r>
            <a:r>
              <a:rPr lang="en-US" baseline="0" dirty="0" smtClean="0"/>
              <a:t> host 1and1.com was able to l</a:t>
            </a:r>
            <a:r>
              <a:rPr lang="en-US" dirty="0" smtClean="0"/>
              <a:t>ock these three files which prevented the hacking</a:t>
            </a:r>
            <a:r>
              <a:rPr lang="en-US" baseline="0" dirty="0" smtClean="0"/>
              <a:t> attempt.</a:t>
            </a:r>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a:t>
            </a:r>
            <a:r>
              <a:rPr lang="en-US" sz="1400" dirty="0" smtClean="0"/>
              <a:t>improved</a:t>
            </a:r>
            <a:r>
              <a:rPr lang="en-US" sz="1400" baseline="0" dirty="0" smtClean="0"/>
              <a:t> the</a:t>
            </a:r>
            <a:r>
              <a:rPr lang="en-US" sz="1400" dirty="0" smtClean="0"/>
              <a:t> </a:t>
            </a:r>
            <a:r>
              <a:rPr lang="en-US" sz="1400" dirty="0" smtClean="0"/>
              <a:t>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a:t>
            </a:r>
            <a:r>
              <a:rPr lang="en-US" sz="1400" baseline="0" dirty="0" smtClean="0"/>
              <a:t>standalone</a:t>
            </a:r>
            <a:r>
              <a:rPr lang="en-US" sz="1400" baseline="0" dirty="0" smtClean="0"/>
              <a:t>,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a:t>
            </a:r>
            <a:r>
              <a:rPr lang="en-US" sz="1400" baseline="0" dirty="0" smtClean="0"/>
              <a:t>PHP7.2 </a:t>
            </a:r>
            <a:r>
              <a:rPr lang="en-US" sz="1400" baseline="0" dirty="0" smtClean="0"/>
              <a:t>and future PHP </a:t>
            </a:r>
            <a:r>
              <a:rPr lang="en-US" sz="1400" baseline="0" dirty="0" smtClean="0"/>
              <a:t>versions </a:t>
            </a:r>
            <a:r>
              <a:rPr lang="en-US" sz="1400" baseline="0" dirty="0" smtClean="0"/>
              <a:t>by resolving the obsolete MySQL functions on these later versions of PHP</a:t>
            </a:r>
            <a:r>
              <a:rPr lang="en-US" sz="1400" baseline="0" dirty="0" smtClean="0"/>
              <a:t>.</a:t>
            </a:r>
            <a:endParaRPr lang="en-US" sz="1400" baseline="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wp-config.php – This </a:t>
            </a:r>
            <a:r>
              <a:rPr lang="en-US" dirty="0" smtClean="0"/>
              <a:t>is also one of the highly targeted files by the hackers.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1200"/>
              </a:spcAft>
              <a:buFont typeface="Calibri" panose="020F0502020204030204" pitchFamily="34" charset="0"/>
              <a:buChar char="―"/>
            </a:pPr>
            <a:r>
              <a:rPr lang="en-US" dirty="0" smtClean="0"/>
              <a:t>Improved site &amp; app security</a:t>
            </a:r>
          </a:p>
          <a:p>
            <a:pPr marL="171450" indent="-171450">
              <a:spcBef>
                <a:spcPts val="0"/>
              </a:spcBef>
              <a:spcAft>
                <a:spcPts val="1200"/>
              </a:spcAft>
              <a:buFont typeface="Calibri" panose="020F0502020204030204" pitchFamily="34" charset="0"/>
              <a:buChar char="―"/>
            </a:pPr>
            <a:r>
              <a:rPr lang="en-US" dirty="0" smtClean="0"/>
              <a:t>User-friendly navigation menu </a:t>
            </a:r>
          </a:p>
          <a:p>
            <a:pPr marL="628650" lvl="1" indent="-171450">
              <a:spcBef>
                <a:spcPts val="0"/>
              </a:spcBef>
              <a:spcAft>
                <a:spcPts val="1200"/>
              </a:spcAft>
              <a:buFont typeface="Arial" panose="020B0604020202020204" pitchFamily="34" charset="0"/>
              <a:buChar char="•"/>
            </a:pPr>
            <a:r>
              <a:rPr lang="en-US" dirty="0" smtClean="0"/>
              <a:t>Eases search for</a:t>
            </a:r>
            <a:r>
              <a:rPr lang="en-US" baseline="0" dirty="0" smtClean="0"/>
              <a:t> information</a:t>
            </a:r>
            <a:endParaRPr lang="en-US" dirty="0" smtClean="0"/>
          </a:p>
          <a:p>
            <a:pPr marL="171450" indent="-171450">
              <a:spcBef>
                <a:spcPts val="0"/>
              </a:spcBef>
              <a:spcAft>
                <a:spcPts val="1200"/>
              </a:spcAft>
              <a:buFont typeface="Calibri" panose="020F0502020204030204" pitchFamily="34" charset="0"/>
              <a:buChar char="―"/>
            </a:pPr>
            <a:r>
              <a:rPr lang="en-US" dirty="0" smtClean="0"/>
              <a:t>Simplified page content/image update process</a:t>
            </a:r>
          </a:p>
          <a:p>
            <a:pPr marL="628650" lvl="1" indent="-171450">
              <a:spcBef>
                <a:spcPts val="0"/>
              </a:spcBef>
              <a:spcAft>
                <a:spcPts val="1200"/>
              </a:spcAft>
              <a:buFont typeface="Arial" panose="020B0604020202020204" pitchFamily="34" charset="0"/>
              <a:buChar char="•"/>
            </a:pPr>
            <a:r>
              <a:rPr lang="en-US" dirty="0" smtClean="0"/>
              <a:t>Easy-to-follow video tutorials and documentation</a:t>
            </a:r>
          </a:p>
          <a:p>
            <a:pPr marL="171450" indent="-171450">
              <a:spcBef>
                <a:spcPts val="0"/>
              </a:spcBef>
              <a:spcAft>
                <a:spcPts val="1200"/>
              </a:spcAft>
              <a:buFont typeface="Calibri" panose="020F0502020204030204" pitchFamily="34" charset="0"/>
              <a:buChar char="―"/>
            </a:pPr>
            <a:r>
              <a:rPr lang="en-US" dirty="0" smtClean="0"/>
              <a:t>Better user experience</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4/15/2018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iendsofsmithgallwoods.org/volunte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plugins/add-ons (54,000+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for meetings</a:t>
            </a:r>
          </a:p>
          <a:p>
            <a:pPr lvl="1">
              <a:spcBef>
                <a:spcPts val="0"/>
              </a:spcBef>
              <a:spcAft>
                <a:spcPts val="1200"/>
              </a:spcAft>
            </a:pPr>
            <a:r>
              <a:rPr lang="en-US" dirty="0" smtClean="0"/>
              <a:t>Delay in gathering initial user requirements</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4106736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355" y="49389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366858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7646</TotalTime>
  <Words>1581</Words>
  <Application>Microsoft Office PowerPoint</Application>
  <PresentationFormat>On-screen Show (4:3)</PresentationFormat>
  <Paragraphs>220</Paragraphs>
  <Slides>37</Slides>
  <Notes>34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SGW Website was hacked!</vt:lpstr>
      <vt:lpstr>Malicious Code Injection</vt:lpstr>
      <vt:lpstr>WordPress Hacking</vt:lpstr>
      <vt:lpstr>Malicious Code Injection</vt:lpstr>
      <vt:lpstr>Project Background</vt:lpstr>
      <vt:lpstr>Benefits to Users</vt:lpstr>
      <vt:lpstr>Meet the Team</vt:lpstr>
      <vt:lpstr>Why update the Site and App</vt:lpstr>
      <vt:lpstr>Improved Site &amp; App</vt:lpstr>
      <vt:lpstr>Site &amp; App Demo – Live Version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lpstr>Test Plan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679</cp:revision>
  <cp:lastPrinted>2018-03-08T00:45:33Z</cp:lastPrinted>
  <dcterms:created xsi:type="dcterms:W3CDTF">2017-10-10T00:05:35Z</dcterms:created>
  <dcterms:modified xsi:type="dcterms:W3CDTF">2018-04-16T03:06:54Z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